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handoutMasterIdLst>
    <p:handoutMasterId r:id="rId16"/>
  </p:handoutMasterIdLst>
  <p:sldIdLst>
    <p:sldId id="257" r:id="rId2"/>
    <p:sldId id="278" r:id="rId3"/>
    <p:sldId id="286" r:id="rId4"/>
    <p:sldId id="279" r:id="rId5"/>
    <p:sldId id="287" r:id="rId6"/>
    <p:sldId id="288" r:id="rId7"/>
    <p:sldId id="284" r:id="rId8"/>
    <p:sldId id="276" r:id="rId9"/>
    <p:sldId id="274" r:id="rId10"/>
    <p:sldId id="259" r:id="rId11"/>
    <p:sldId id="292" r:id="rId12"/>
    <p:sldId id="290" r:id="rId13"/>
    <p:sldId id="289" r:id="rId14"/>
    <p:sldId id="28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5" autoAdjust="0"/>
    <p:restoredTop sz="94660"/>
  </p:normalViewPr>
  <p:slideViewPr>
    <p:cSldViewPr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F7124-F660-4CDB-8C7E-A3E1538938A1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7AEF2-56F8-4A2F-900E-6DD5182E32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43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4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2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24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8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6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00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5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51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3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7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4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C6BD-77A0-4CEB-B8EE-FA8A000E83BE}" type="datetimeFigureOut">
              <a:rPr lang="en-AU" smtClean="0"/>
              <a:t>4/12/2017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1EE8-175C-4469-9B44-806A8A0ED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74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5190" b="12405"/>
          <a:stretch>
            <a:fillRect/>
          </a:stretch>
        </p:blipFill>
        <p:spPr bwMode="auto">
          <a:xfrm>
            <a:off x="0" y="0"/>
            <a:ext cx="93249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latin typeface="Candara" panose="020E0502030303020204" pitchFamily="34" charset="0"/>
              </a:rPr>
              <a:t>PBF Update </a:t>
            </a:r>
            <a:br>
              <a:rPr lang="en-AU" b="1" i="1" dirty="0" smtClean="0">
                <a:latin typeface="Candara" panose="020E0502030303020204" pitchFamily="34" charset="0"/>
              </a:rPr>
            </a:br>
            <a:r>
              <a:rPr lang="en-AU" b="1" i="1" dirty="0" smtClean="0">
                <a:latin typeface="Candara" panose="020E0502030303020204" pitchFamily="34" charset="0"/>
              </a:rPr>
              <a:t>12</a:t>
            </a:r>
            <a:r>
              <a:rPr lang="en-AU" b="1" i="1" dirty="0" smtClean="0">
                <a:latin typeface="Candara" panose="020E0502030303020204" pitchFamily="34" charset="0"/>
              </a:rPr>
              <a:t> </a:t>
            </a:r>
            <a:r>
              <a:rPr lang="en-AU" b="1" i="1" dirty="0" smtClean="0">
                <a:latin typeface="Candara" panose="020E0502030303020204" pitchFamily="34" charset="0"/>
              </a:rPr>
              <a:t>December</a:t>
            </a:r>
            <a:r>
              <a:rPr lang="en-AU" b="1" i="1" dirty="0" smtClean="0">
                <a:latin typeface="Candara" panose="020E0502030303020204" pitchFamily="34" charset="0"/>
              </a:rPr>
              <a:t> </a:t>
            </a:r>
            <a:r>
              <a:rPr lang="en-AU" b="1" i="1" dirty="0" smtClean="0">
                <a:latin typeface="Candara" panose="020E0502030303020204" pitchFamily="34" charset="0"/>
              </a:rPr>
              <a:t>2017</a:t>
            </a:r>
            <a:endParaRPr lang="en-AU" b="1" i="1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2579836"/>
            <a:ext cx="3888432" cy="2088232"/>
          </a:xfrm>
        </p:spPr>
        <p:txBody>
          <a:bodyPr>
            <a:normAutofit/>
          </a:bodyPr>
          <a:lstStyle/>
          <a:p>
            <a:pPr algn="r"/>
            <a:endParaRPr lang="en-AU" sz="2400" dirty="0" smtClean="0"/>
          </a:p>
          <a:p>
            <a:pPr algn="l"/>
            <a:endParaRPr lang="en-AU" sz="2400" b="1" i="1" dirty="0">
              <a:solidFill>
                <a:schemeClr val="tx1"/>
              </a:solidFill>
            </a:endParaRPr>
          </a:p>
          <a:p>
            <a:pPr algn="l"/>
            <a:endParaRPr lang="en-AU" sz="2400" dirty="0">
              <a:solidFill>
                <a:schemeClr val="tx1"/>
              </a:solidFill>
            </a:endParaRPr>
          </a:p>
          <a:p>
            <a:pPr algn="l"/>
            <a:endParaRPr lang="en-AU" sz="2400" b="1" i="1" dirty="0" smtClean="0">
              <a:solidFill>
                <a:schemeClr val="tx1"/>
              </a:solidFill>
            </a:endParaRPr>
          </a:p>
          <a:p>
            <a:pPr algn="r"/>
            <a:endParaRPr lang="en-A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SOlomon Island govern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9" y="5301208"/>
            <a:ext cx="1204913" cy="120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UN Wom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1622301" cy="120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ane.rutledge\AppData\Local\Microsoft\Windows\INetCache\Content.Outlook\HR64JD62\UNPB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21" y="5308388"/>
            <a:ext cx="1546051" cy="120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95900"/>
            <a:ext cx="1728191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>
                <a:latin typeface="Candara" panose="020E0502030303020204" pitchFamily="34" charset="0"/>
              </a:rPr>
              <a:t>Outcome 2</a:t>
            </a:r>
            <a:br>
              <a:rPr lang="en-US" sz="3200" b="1" dirty="0">
                <a:latin typeface="Candara" panose="020E0502030303020204" pitchFamily="34" charset="0"/>
              </a:rPr>
            </a:br>
            <a:r>
              <a:rPr lang="en-US" sz="3200" b="1" dirty="0">
                <a:latin typeface="Candara" panose="020E0502030303020204" pitchFamily="34" charset="0"/>
              </a:rPr>
              <a:t>Youth engaged in peace process w society &amp; leadership</a:t>
            </a:r>
            <a:r>
              <a:rPr lang="en-AU" sz="3200" b="1" dirty="0">
                <a:latin typeface="Candara" panose="020E0502030303020204" pitchFamily="34" charset="0"/>
              </a:rPr>
              <a:t/>
            </a:r>
            <a:br>
              <a:rPr lang="en-AU" sz="3200" b="1" dirty="0">
                <a:latin typeface="Candara" panose="020E0502030303020204" pitchFamily="34" charset="0"/>
              </a:rPr>
            </a:br>
            <a:r>
              <a:rPr lang="en-AU" sz="3200" b="1" dirty="0">
                <a:latin typeface="Candara" panose="020E0502030303020204" pitchFamily="34" charset="0"/>
              </a:rPr>
              <a:t>Output </a:t>
            </a:r>
            <a:r>
              <a:rPr lang="en-AU" sz="3200" b="1" dirty="0" smtClean="0">
                <a:latin typeface="Candara" panose="020E0502030303020204" pitchFamily="34" charset="0"/>
              </a:rPr>
              <a:t>2.3 Young women included in nation-wide peace building efforts</a:t>
            </a:r>
            <a:endParaRPr lang="en-AU" sz="32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432249"/>
            <a:ext cx="810237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dirty="0">
                <a:latin typeface="Candara" panose="020E0502030303020204" pitchFamily="34" charset="0"/>
              </a:rPr>
              <a:t>National </a:t>
            </a:r>
            <a:r>
              <a:rPr lang="en-NZ" dirty="0"/>
              <a:t>Support to young Women’s Forum</a:t>
            </a:r>
            <a:endParaRPr lang="en-US" dirty="0"/>
          </a:p>
          <a:p>
            <a:r>
              <a:rPr lang="en-US" altLang="en-US" dirty="0" smtClean="0"/>
              <a:t>Facilitation </a:t>
            </a:r>
            <a:r>
              <a:rPr lang="en-NZ" dirty="0"/>
              <a:t>Provincial Youth Dialogues</a:t>
            </a:r>
            <a:endParaRPr lang="en-US" dirty="0"/>
          </a:p>
          <a:p>
            <a:r>
              <a:rPr lang="en-NZ" dirty="0"/>
              <a:t>Guadalcanal’s International Rural Women’s Day Event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5190" b="12405"/>
          <a:stretch>
            <a:fillRect/>
          </a:stretch>
        </p:blipFill>
        <p:spPr bwMode="auto">
          <a:xfrm>
            <a:off x="0" y="0"/>
            <a:ext cx="93249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latin typeface="Candara" panose="020E0502030303020204" pitchFamily="34" charset="0"/>
              </a:rPr>
              <a:t>Questions on Update ? </a:t>
            </a:r>
            <a:endParaRPr lang="en-AU" b="1" i="1" dirty="0">
              <a:latin typeface="Candara" panose="020E0502030303020204" pitchFamily="34" charset="0"/>
            </a:endParaRPr>
          </a:p>
        </p:txBody>
      </p:sp>
      <p:pic>
        <p:nvPicPr>
          <p:cNvPr id="6" name="Picture 5" descr="Image result for SOlomon Island govern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" y="2662804"/>
            <a:ext cx="1204913" cy="155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UN Wom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35" y="2692303"/>
            <a:ext cx="1838325" cy="152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4" y="2675644"/>
            <a:ext cx="1680574" cy="190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ane.rutledge\AppData\Local\Microsoft\Windows\INetCache\Content.Outlook\HR64JD62\UNPB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692302"/>
            <a:ext cx="1719162" cy="167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4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>Remaining Activities (</a:t>
            </a:r>
            <a:r>
              <a:rPr lang="en-US" sz="3200" b="1" dirty="0" smtClean="0">
                <a:latin typeface="Candara" panose="020E0502030303020204" pitchFamily="34" charset="0"/>
              </a:rPr>
              <a:t>Dec 2017)</a:t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endParaRPr lang="en-AU" sz="32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3" y="1124744"/>
            <a:ext cx="8102370" cy="4857403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Youth at Work training </a:t>
            </a:r>
          </a:p>
          <a:p>
            <a:r>
              <a:rPr lang="en-US" sz="3000" dirty="0" err="1" smtClean="0"/>
              <a:t>Yosi</a:t>
            </a:r>
            <a:r>
              <a:rPr lang="en-US" sz="3000" dirty="0" smtClean="0"/>
              <a:t> Magazine</a:t>
            </a:r>
          </a:p>
          <a:p>
            <a:r>
              <a:rPr lang="en-US" sz="3000" dirty="0" smtClean="0"/>
              <a:t>Status of Youth Report</a:t>
            </a:r>
          </a:p>
          <a:p>
            <a:r>
              <a:rPr lang="en-US" sz="3000" dirty="0" smtClean="0"/>
              <a:t>Other reprogramming?  </a:t>
            </a:r>
          </a:p>
        </p:txBody>
      </p:sp>
    </p:spTree>
    <p:extLst>
      <p:ext uri="{BB962C8B-B14F-4D97-AF65-F5344CB8AC3E}">
        <p14:creationId xmlns:p14="http://schemas.microsoft.com/office/powerpoint/2010/main" val="2017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sz="3200" b="1" dirty="0" smtClean="0">
                <a:latin typeface="Candara" panose="020E0502030303020204" pitchFamily="34" charset="0"/>
              </a:rPr>
              <a:t/>
            </a:r>
            <a:br>
              <a:rPr lang="en-US" sz="3200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>Budget update (Dec </a:t>
            </a:r>
            <a:r>
              <a:rPr lang="en-US" b="1" dirty="0" smtClean="0">
                <a:latin typeface="Candara" panose="020E0502030303020204" pitchFamily="34" charset="0"/>
              </a:rPr>
              <a:t>2017)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/>
            </a:r>
            <a:br>
              <a:rPr lang="en-US" b="1" dirty="0" smtClean="0">
                <a:latin typeface="Candara" panose="020E0502030303020204" pitchFamily="34" charset="0"/>
              </a:rPr>
            </a:br>
            <a:endParaRPr lang="en-AU" b="1" dirty="0">
              <a:latin typeface="Candara" panose="020E0502030303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01424"/>
              </p:ext>
            </p:extLst>
          </p:nvPr>
        </p:nvGraphicFramePr>
        <p:xfrm>
          <a:off x="596752" y="1170911"/>
          <a:ext cx="8295728" cy="5536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7873"/>
                <a:gridCol w="1612134"/>
                <a:gridCol w="1635879"/>
                <a:gridCol w="1638252"/>
                <a:gridCol w="2031590"/>
              </a:tblGrid>
              <a:tr h="259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Output number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name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Approved budget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Expensed budget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Any remarks on expenditure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356951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Outcome 1: Inclusive space established for dialogue and reconciliation, and national capacity strengthened for implementation of peace policy (Need to be pitched correctly at the results that is contributable directly by UNDP)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Output 1.1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MNURP/ PMO capacity strengthened and evidence based and coordination improved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475,000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472,361.38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2,638.62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389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1.2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Effective national reconciliation initiated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125,277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117,939.38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7,287.62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7139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1.3/ 1.4 (UNWomen)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Women’s voices unified and connected/ Reduction of barriers to women’s participation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116,000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USD 116,000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129808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Outcome 2: Youth engaged in peace process with society and leadership 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2.1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Youth leaders upheld as peace advocates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14,223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USD 5,558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8,665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7139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2.2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Economic and cultural engagement increased for enhances national unity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350,340.71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319,905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30,435.71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356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2.3 (UNWomen)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Young women included in nation – wide peacebuilding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126,000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126,000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129808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Outcome 3: Project Effectively Managed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Output 3.1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M&amp;E and Project Office Sustainability/ UNWomen Project and support cost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723,614.50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705,956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17,658.50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  <a:tr h="389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TOTAL: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1,930,456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USD 1,863,719.76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USD 66,685.45 (96% Delivery Rate)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5190" b="12405"/>
          <a:stretch>
            <a:fillRect/>
          </a:stretch>
        </p:blipFill>
        <p:spPr bwMode="auto">
          <a:xfrm>
            <a:off x="0" y="0"/>
            <a:ext cx="93249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latin typeface="Candara" panose="020E0502030303020204" pitchFamily="34" charset="0"/>
              </a:rPr>
              <a:t>Questions</a:t>
            </a:r>
            <a:endParaRPr lang="en-AU" b="1" i="1" dirty="0">
              <a:latin typeface="Candara" panose="020E0502030303020204" pitchFamily="34" charset="0"/>
            </a:endParaRPr>
          </a:p>
        </p:txBody>
      </p:sp>
      <p:pic>
        <p:nvPicPr>
          <p:cNvPr id="6" name="Picture 5" descr="Image result for SOlomon Island govern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" y="2662804"/>
            <a:ext cx="1204913" cy="155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UN Wom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35" y="2692303"/>
            <a:ext cx="1838325" cy="152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4" y="2675644"/>
            <a:ext cx="1680574" cy="190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ane.rutledge\AppData\Local\Microsoft\Windows\INetCache\Content.Outlook\HR64JD62\UNPB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692302"/>
            <a:ext cx="1719162" cy="167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32314"/>
            <a:ext cx="82912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ndara" panose="020E0502030303020204" pitchFamily="34" charset="0"/>
              </a:rPr>
              <a:t>Support to Reparation and Rehabilitation Policy </a:t>
            </a:r>
            <a:r>
              <a:rPr lang="en-AU" sz="2000" dirty="0" smtClean="0">
                <a:latin typeface="Candara" panose="020E0502030303020204" pitchFamily="34" charset="0"/>
              </a:rPr>
              <a:t>Framework/Policy</a:t>
            </a:r>
          </a:p>
          <a:p>
            <a:r>
              <a:rPr lang="en-AU" sz="2800" b="1" dirty="0">
                <a:latin typeface="Candara" panose="020E0502030303020204" pitchFamily="34" charset="0"/>
              </a:rPr>
              <a:t>Output 1.1.2 Proactive engagement w research</a:t>
            </a:r>
          </a:p>
          <a:p>
            <a:r>
              <a:rPr lang="en-AU" sz="2800" b="1" dirty="0">
                <a:latin typeface="Candara" panose="020E0502030303020204" pitchFamily="34" charset="0"/>
              </a:rPr>
              <a:t>Institutions, research on priority topics </a:t>
            </a:r>
            <a:endParaRPr lang="en-AU" sz="2800" b="1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andara" panose="020E0502030303020204" pitchFamily="34" charset="0"/>
              </a:rPr>
              <a:t>Perception Survey</a:t>
            </a:r>
          </a:p>
          <a:p>
            <a:pPr lvl="1"/>
            <a:r>
              <a:rPr lang="en-AU" sz="2000" dirty="0">
                <a:latin typeface="Candara" panose="020E0502030303020204" pitchFamily="34" charset="0"/>
              </a:rPr>
              <a:t>To provide evidence-based information on perceptions of different aspects of peacebuilding, useful for programming and policy design and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andara" panose="020E0502030303020204" pitchFamily="34" charset="0"/>
              </a:rPr>
              <a:t>Research on status of youth</a:t>
            </a:r>
          </a:p>
          <a:p>
            <a:endParaRPr lang="en-AU" sz="3200" b="1" dirty="0">
              <a:latin typeface="Candara" panose="020E0502030303020204" pitchFamily="34" charset="0"/>
            </a:endParaRPr>
          </a:p>
          <a:p>
            <a:endParaRPr lang="en-AU" sz="32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 smtClean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52" y="2558806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latin typeface="Candara" panose="020E0502030303020204" pitchFamily="34" charset="0"/>
              </a:rPr>
              <a:t>Output 1.1.1 Substantive and technical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619814"/>
            <a:ext cx="7632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Inclusive space </a:t>
            </a:r>
            <a:r>
              <a:rPr lang="en-US" sz="2400" b="1" dirty="0">
                <a:latin typeface="Candara" panose="020E0502030303020204" pitchFamily="34" charset="0"/>
              </a:rPr>
              <a:t>e</a:t>
            </a:r>
            <a:r>
              <a:rPr lang="en-US" sz="2400" b="1" dirty="0" smtClean="0">
                <a:latin typeface="Candara" panose="020E0502030303020204" pitchFamily="34" charset="0"/>
              </a:rPr>
              <a:t>stablished for dialogue &amp; reconciliation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Output 1.1 : SIG Capacity strengthened, evidence based &amp; coordination improved 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24136" y="2112431"/>
            <a:ext cx="829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Candara" panose="020E0502030303020204" pitchFamily="34" charset="0"/>
              </a:rPr>
              <a:t>Community and People to People dialogue on Border issues</a:t>
            </a:r>
            <a:r>
              <a:rPr lang="en-AU" sz="2800" dirty="0" smtClean="0">
                <a:latin typeface="Candara" panose="020E0502030303020204" pitchFamily="34" charset="0"/>
              </a:rPr>
              <a:t> </a:t>
            </a:r>
            <a:endParaRPr lang="en-AU" sz="2800" dirty="0" smtClean="0">
              <a:latin typeface="Candara" panose="020E0502030303020204" pitchFamily="34" charset="0"/>
            </a:endParaRPr>
          </a:p>
          <a:p>
            <a:pPr lvl="1"/>
            <a:r>
              <a:rPr lang="en-AU" sz="2800" dirty="0" smtClean="0">
                <a:latin typeface="Candara" panose="020E0502030303020204" pitchFamily="34" charset="0"/>
              </a:rPr>
              <a:t>70</a:t>
            </a:r>
            <a:r>
              <a:rPr lang="en-AU" sz="2800" dirty="0" smtClean="0">
                <a:latin typeface="Candara" panose="020E0502030303020204" pitchFamily="34" charset="0"/>
              </a:rPr>
              <a:t> </a:t>
            </a:r>
            <a:r>
              <a:rPr lang="en-AU" sz="2800" dirty="0" smtClean="0">
                <a:latin typeface="Candara" panose="020E0502030303020204" pitchFamily="34" charset="0"/>
              </a:rPr>
              <a:t>participants, covering range of issues, consensus on </a:t>
            </a:r>
            <a:r>
              <a:rPr lang="en-AU" sz="2800" dirty="0" smtClean="0">
                <a:latin typeface="Candara" panose="020E0502030303020204" pitchFamily="34" charset="0"/>
              </a:rPr>
              <a:t>border issues and future </a:t>
            </a:r>
            <a:endParaRPr lang="en-AU" sz="3200" dirty="0" smtClean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50" y="21568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Candara" panose="020E0502030303020204" pitchFamily="34" charset="0"/>
              </a:rPr>
              <a:t>Output 1.1.3 </a:t>
            </a:r>
            <a:r>
              <a:rPr lang="en-AU" sz="2800" b="1" dirty="0">
                <a:latin typeface="Candara" panose="020E0502030303020204" pitchFamily="34" charset="0"/>
              </a:rPr>
              <a:t>C</a:t>
            </a:r>
            <a:r>
              <a:rPr lang="en-AU" sz="2800" b="1" dirty="0" smtClean="0">
                <a:latin typeface="Candara" panose="020E0502030303020204" pitchFamily="34" charset="0"/>
              </a:rPr>
              <a:t>apacity to advance and sustain peace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60209"/>
            <a:ext cx="829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Inclusive space established for dialogue &amp; reconciliation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Output </a:t>
            </a:r>
            <a:r>
              <a:rPr lang="en-US" sz="2400" b="1" dirty="0" smtClean="0">
                <a:latin typeface="Candara" panose="020E0502030303020204" pitchFamily="34" charset="0"/>
              </a:rPr>
              <a:t>1.1: </a:t>
            </a:r>
            <a:r>
              <a:rPr lang="en-US" sz="2400" b="1" dirty="0">
                <a:latin typeface="Candara" panose="020E0502030303020204" pitchFamily="34" charset="0"/>
              </a:rPr>
              <a:t>SIG Capacity strengthened, evidence based &amp; coordination improved </a:t>
            </a:r>
          </a:p>
        </p:txBody>
      </p:sp>
    </p:spTree>
    <p:extLst>
      <p:ext uri="{BB962C8B-B14F-4D97-AF65-F5344CB8AC3E}">
        <p14:creationId xmlns:p14="http://schemas.microsoft.com/office/powerpoint/2010/main" val="28862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776170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Inclusive space established for dialogue &amp; </a:t>
            </a:r>
            <a:r>
              <a:rPr lang="en-US" sz="2800" b="1" dirty="0" smtClean="0">
                <a:latin typeface="Candara" panose="020E0502030303020204" pitchFamily="34" charset="0"/>
              </a:rPr>
              <a:t>reconciliation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Output </a:t>
            </a:r>
            <a:r>
              <a:rPr lang="en-US" sz="2800" b="1" dirty="0" smtClean="0">
                <a:latin typeface="Candara" panose="020E0502030303020204" pitchFamily="34" charset="0"/>
              </a:rPr>
              <a:t>1.2: Effective national reconciliation initiated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" y="2749330"/>
            <a:ext cx="76816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latin typeface="Candara" panose="020E0502030303020204" pitchFamily="34" charset="0"/>
              </a:rPr>
              <a:t>1.2.1 Formulation </a:t>
            </a:r>
            <a:r>
              <a:rPr lang="en-AU" sz="3200" b="1" dirty="0" smtClean="0">
                <a:latin typeface="Candara" panose="020E0502030303020204" pitchFamily="34" charset="0"/>
              </a:rPr>
              <a:t>peace building &amp; reconciliation </a:t>
            </a:r>
            <a:r>
              <a:rPr lang="en-AU" sz="3200" b="1" dirty="0" smtClean="0">
                <a:latin typeface="Candara" panose="020E0502030303020204" pitchFamily="34" charset="0"/>
              </a:rPr>
              <a:t>policy &amp;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Focus Formulation the new PBF</a:t>
            </a:r>
            <a:endParaRPr lang="en-AU" sz="32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International </a:t>
            </a:r>
            <a:r>
              <a:rPr lang="en-AU" sz="3200" dirty="0" smtClean="0">
                <a:latin typeface="Candara" panose="020E0502030303020204" pitchFamily="34" charset="0"/>
              </a:rPr>
              <a:t>peacebuilding expert</a:t>
            </a:r>
            <a:endParaRPr lang="en-AU" sz="32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DPA </a:t>
            </a:r>
            <a:r>
              <a:rPr lang="en-AU" sz="3200" dirty="0" smtClean="0">
                <a:latin typeface="Candara" panose="020E0502030303020204" pitchFamily="34" charset="0"/>
              </a:rPr>
              <a:t>Fiji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 smtClean="0">
              <a:latin typeface="Candara" panose="020E0502030303020204" pitchFamily="34" charset="0"/>
            </a:endParaRPr>
          </a:p>
          <a:p>
            <a:r>
              <a:rPr lang="en-AU" sz="3200" i="1" u="sng" dirty="0" smtClean="0">
                <a:latin typeface="Candara" panose="020E0502030303020204" pitchFamily="34" charset="0"/>
              </a:rPr>
              <a:t>Final Evaluation by an independence evaluator</a:t>
            </a:r>
            <a:endParaRPr lang="en-AU" sz="3200" i="1" u="sng" dirty="0" smtClean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01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776170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Inclusive space established for dialogue &amp; </a:t>
            </a:r>
            <a:r>
              <a:rPr lang="en-US" sz="2800" b="1" dirty="0" smtClean="0">
                <a:latin typeface="Candara" panose="020E0502030303020204" pitchFamily="34" charset="0"/>
              </a:rPr>
              <a:t>reconciliation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Output </a:t>
            </a:r>
            <a:r>
              <a:rPr lang="en-US" sz="2800" b="1" dirty="0" smtClean="0">
                <a:latin typeface="Candara" panose="020E0502030303020204" pitchFamily="34" charset="0"/>
              </a:rPr>
              <a:t>1.2: Effective national reconciliation initiated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46" y="3093584"/>
            <a:ext cx="76816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latin typeface="Candara" panose="020E0502030303020204" pitchFamily="34" charset="0"/>
              </a:rPr>
              <a:t>1.2.2 Logistical, communication &amp; public awareness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Radio </a:t>
            </a:r>
            <a:r>
              <a:rPr lang="en-AU" sz="3200" dirty="0" smtClean="0">
                <a:latin typeface="Candara" panose="020E0502030303020204" pitchFamily="34" charset="0"/>
              </a:rPr>
              <a:t>programme </a:t>
            </a:r>
            <a:r>
              <a:rPr lang="en-AU" sz="3200" dirty="0" smtClean="0">
                <a:latin typeface="Candara" panose="020E0502030303020204" pitchFamily="34" charset="0"/>
              </a:rPr>
              <a:t>(solar </a:t>
            </a:r>
            <a:r>
              <a:rPr lang="en-AU" sz="3200" dirty="0" smtClean="0">
                <a:latin typeface="Candara" panose="020E0502030303020204" pitchFamily="34" charset="0"/>
              </a:rPr>
              <a:t>radios, </a:t>
            </a:r>
            <a:r>
              <a:rPr lang="en-AU" sz="3200" dirty="0" smtClean="0">
                <a:latin typeface="Candara" panose="020E0502030303020204" pitchFamily="34" charset="0"/>
              </a:rPr>
              <a:t>SIBC)</a:t>
            </a:r>
            <a:endParaRPr lang="en-AU" sz="3200" dirty="0" smtClean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Peace campaign material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708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-36513" y="-54283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776170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Inclusive space established for dialogue &amp; </a:t>
            </a:r>
            <a:r>
              <a:rPr lang="en-US" sz="2800" b="1" dirty="0" smtClean="0">
                <a:latin typeface="Candara" panose="020E0502030303020204" pitchFamily="34" charset="0"/>
              </a:rPr>
              <a:t>reconciliation</a:t>
            </a:r>
            <a:endParaRPr lang="en-US" sz="2800" b="1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Output </a:t>
            </a:r>
            <a:r>
              <a:rPr lang="en-US" sz="2800" b="1" dirty="0" smtClean="0">
                <a:latin typeface="Candara" panose="020E0502030303020204" pitchFamily="34" charset="0"/>
              </a:rPr>
              <a:t>1.2: Effective national reconciliation initiated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46" y="3093584"/>
            <a:ext cx="76816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latin typeface="Candara" panose="020E0502030303020204" pitchFamily="34" charset="0"/>
              </a:rPr>
              <a:t>1.2.3 Timely support to substantive reconciliation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MNURP Planning meeting </a:t>
            </a:r>
            <a:r>
              <a:rPr lang="en-AU" sz="3200" dirty="0" smtClean="0">
                <a:latin typeface="Candara" panose="020E0502030303020204" pitchFamily="34" charset="0"/>
              </a:rPr>
              <a:t>&amp; advancing NPP</a:t>
            </a:r>
            <a:endParaRPr lang="en-AU" sz="3200" dirty="0" smtClean="0">
              <a:latin typeface="Candara" panose="020E0502030303020204" pitchFamily="34" charset="0"/>
            </a:endParaRPr>
          </a:p>
          <a:p>
            <a:r>
              <a:rPr lang="en-AU" sz="3200" b="1" dirty="0" smtClean="0">
                <a:latin typeface="Candara" panose="020E0502030303020204" pitchFamily="34" charset="0"/>
              </a:rPr>
              <a:t>1.2.4 Facilitation of international and regional sharing of experiences</a:t>
            </a:r>
            <a:endParaRPr lang="en-AU" sz="3200" dirty="0" smtClean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Candara" panose="020E0502030303020204" pitchFamily="34" charset="0"/>
              </a:rPr>
              <a:t>Youth Expert from Bangkok</a:t>
            </a:r>
          </a:p>
        </p:txBody>
      </p:sp>
    </p:spTree>
    <p:extLst>
      <p:ext uri="{BB962C8B-B14F-4D97-AF65-F5344CB8AC3E}">
        <p14:creationId xmlns:p14="http://schemas.microsoft.com/office/powerpoint/2010/main" val="10996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4"/>
          <a:stretch>
            <a:fillRect/>
          </a:stretch>
        </p:blipFill>
        <p:spPr bwMode="auto">
          <a:xfrm>
            <a:off x="0" y="-18759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341" y="337652"/>
            <a:ext cx="8675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Outcome 1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Inclusive space established for dialogue &amp; reconciliation</a:t>
            </a:r>
          </a:p>
          <a:p>
            <a:r>
              <a:rPr lang="en-AU" sz="2800" b="1" dirty="0" smtClean="0">
                <a:latin typeface="Candara" panose="020E0502030303020204" pitchFamily="34" charset="0"/>
              </a:rPr>
              <a:t>Output 1.3 Women’s voice unified and Connected</a:t>
            </a:r>
          </a:p>
          <a:p>
            <a:r>
              <a:rPr lang="en-AU" sz="2800" b="1" dirty="0" smtClean="0">
                <a:latin typeface="Candara" panose="020E0502030303020204" pitchFamily="34" charset="0"/>
              </a:rPr>
              <a:t>Output 1.4 Reduction of barriers to women’s participation </a:t>
            </a:r>
            <a:endParaRPr lang="en-AU" sz="2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069" y="2848083"/>
            <a:ext cx="76816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Support </a:t>
            </a:r>
            <a:r>
              <a:rPr lang="en-NZ" sz="2800" dirty="0"/>
              <a:t>to Gender Policy Development (Malaita, Western, Guadalcanal &amp; Honiara</a:t>
            </a:r>
            <a:r>
              <a:rPr lang="en-NZ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TSM Support for Western Province. 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Candara" panose="020E0502030303020204" pitchFamily="34" charset="0"/>
              </a:rPr>
              <a:t>Support to Western women province to attend </a:t>
            </a:r>
            <a:r>
              <a:rPr lang="en-AU" sz="2800" dirty="0" smtClean="0">
                <a:latin typeface="Candara" panose="020E0502030303020204" pitchFamily="34" charset="0"/>
              </a:rPr>
              <a:t>border </a:t>
            </a:r>
            <a:r>
              <a:rPr lang="en-AU" sz="2800" dirty="0">
                <a:latin typeface="Candara" panose="020E0502030303020204" pitchFamily="34" charset="0"/>
              </a:rPr>
              <a:t>dialogue and developing gender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40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221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76470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5190" b="12405"/>
          <a:stretch>
            <a:fillRect/>
          </a:stretch>
        </p:blipFill>
        <p:spPr bwMode="auto">
          <a:xfrm>
            <a:off x="-90488" y="-15947"/>
            <a:ext cx="93249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110" y="312737"/>
            <a:ext cx="84248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Outcome </a:t>
            </a:r>
            <a:r>
              <a:rPr lang="en-US" sz="2800" b="1" dirty="0" smtClean="0">
                <a:latin typeface="Candara" panose="020E0502030303020204" pitchFamily="34" charset="0"/>
              </a:rPr>
              <a:t>2 Youth engaged in peace process </a:t>
            </a:r>
          </a:p>
          <a:p>
            <a:pPr algn="ctr"/>
            <a:r>
              <a:rPr lang="en-AU" sz="2800" b="1" dirty="0" smtClean="0">
                <a:latin typeface="Candara" panose="020E0502030303020204" pitchFamily="34" charset="0"/>
              </a:rPr>
              <a:t>Output 2.1 Youth leaders upheld as peace advocate</a:t>
            </a:r>
          </a:p>
          <a:p>
            <a:r>
              <a:rPr lang="en-AU" sz="2800" b="1" dirty="0" smtClean="0">
                <a:latin typeface="Candara" panose="020E0502030303020204" pitchFamily="34" charset="0"/>
              </a:rPr>
              <a:t>2.1.1 Mapping and identification youth</a:t>
            </a:r>
          </a:p>
          <a:p>
            <a:r>
              <a:rPr lang="en-AU" sz="2800" b="1" dirty="0" smtClean="0">
                <a:latin typeface="Candara" panose="020E0502030303020204" pitchFamily="34" charset="0"/>
              </a:rPr>
              <a:t>2.1.2 Facilitation of youth engagement in strategic events</a:t>
            </a:r>
          </a:p>
          <a:p>
            <a:endParaRPr lang="en-A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4825" y="3174590"/>
            <a:ext cx="862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err="1" smtClean="0"/>
              <a:t>Yosi</a:t>
            </a:r>
            <a:r>
              <a:rPr lang="en-US" altLang="en-US" sz="3200" dirty="0" smtClean="0"/>
              <a:t> Magazine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On Status </a:t>
            </a:r>
            <a:r>
              <a:rPr lang="en-US" altLang="en-US" sz="3200" dirty="0" smtClean="0"/>
              <a:t>of Youth report with youth stakeholders</a:t>
            </a:r>
          </a:p>
        </p:txBody>
      </p:sp>
      <p:sp>
        <p:nvSpPr>
          <p:cNvPr id="11" name="AutoShape 2" descr="Image result for honiara floods april 2014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AutoShape 4" descr="Image result for honiara floods april 2014"/>
          <p:cNvSpPr>
            <a:spLocks noChangeAspect="1" noChangeArrowheads="1"/>
          </p:cNvSpPr>
          <p:nvPr/>
        </p:nvSpPr>
        <p:spPr bwMode="auto">
          <a:xfrm>
            <a:off x="2619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AutoShape 6" descr="Image result for honiara floods april 2014"/>
          <p:cNvSpPr>
            <a:spLocks noChangeAspect="1" noChangeArrowheads="1"/>
          </p:cNvSpPr>
          <p:nvPr/>
        </p:nvSpPr>
        <p:spPr bwMode="auto">
          <a:xfrm>
            <a:off x="4143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AutoShape 8" descr="Image result for honiara floods april 2014"/>
          <p:cNvSpPr>
            <a:spLocks noChangeAspect="1" noChangeArrowheads="1"/>
          </p:cNvSpPr>
          <p:nvPr/>
        </p:nvSpPr>
        <p:spPr bwMode="auto">
          <a:xfrm>
            <a:off x="5667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AutoShape 10" descr="Image result for honiara floods april 2014"/>
          <p:cNvSpPr>
            <a:spLocks noChangeAspect="1" noChangeArrowheads="1"/>
          </p:cNvSpPr>
          <p:nvPr/>
        </p:nvSpPr>
        <p:spPr bwMode="auto">
          <a:xfrm>
            <a:off x="7191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utoShape 12" descr="Image result for honiara floods april 2014"/>
          <p:cNvSpPr>
            <a:spLocks noChangeAspect="1" noChangeArrowheads="1"/>
          </p:cNvSpPr>
          <p:nvPr/>
        </p:nvSpPr>
        <p:spPr bwMode="auto">
          <a:xfrm>
            <a:off x="8715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5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5" descr="Print-Ready-Background-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5190" b="12405"/>
          <a:stretch>
            <a:fillRect/>
          </a:stretch>
        </p:blipFill>
        <p:spPr bwMode="auto">
          <a:xfrm>
            <a:off x="0" y="0"/>
            <a:ext cx="93249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11913" y="332656"/>
            <a:ext cx="8520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ndara" panose="020E0502030303020204" pitchFamily="34" charset="0"/>
              </a:rPr>
              <a:t>Outcome 2</a:t>
            </a:r>
          </a:p>
          <a:p>
            <a:pPr algn="ctr"/>
            <a:r>
              <a:rPr lang="en-US" sz="3200" b="1" dirty="0">
                <a:latin typeface="Candara" panose="020E0502030303020204" pitchFamily="34" charset="0"/>
              </a:rPr>
              <a:t>Youth engaged in peace process w society &amp; </a:t>
            </a:r>
            <a:r>
              <a:rPr lang="en-US" sz="3200" b="1" dirty="0" smtClean="0">
                <a:latin typeface="Candara" panose="020E0502030303020204" pitchFamily="34" charset="0"/>
              </a:rPr>
              <a:t>leadership</a:t>
            </a:r>
            <a:endParaRPr lang="en-AU" sz="3200" b="1" dirty="0" smtClean="0">
              <a:latin typeface="Candara" panose="020E0502030303020204" pitchFamily="34" charset="0"/>
            </a:endParaRPr>
          </a:p>
          <a:p>
            <a:r>
              <a:rPr lang="en-AU" sz="3200" b="1" dirty="0" smtClean="0">
                <a:latin typeface="Candara" panose="020E0502030303020204" pitchFamily="34" charset="0"/>
              </a:rPr>
              <a:t>Output 2.2 Economic and cultural engagement</a:t>
            </a:r>
          </a:p>
          <a:p>
            <a:r>
              <a:rPr lang="en-AU" sz="3200" b="1" dirty="0" smtClean="0">
                <a:latin typeface="Candara" panose="020E0502030303020204" pitchFamily="34" charset="0"/>
              </a:rPr>
              <a:t>  </a:t>
            </a:r>
            <a:endParaRPr lang="en-AU" sz="3200" b="1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13" y="2419428"/>
            <a:ext cx="85201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 smtClean="0"/>
              <a:t>Youth Livelihood + Peace programme in Weather Coast and Malaita </a:t>
            </a:r>
            <a:r>
              <a:rPr lang="en-AU" sz="3600" dirty="0" smtClean="0"/>
              <a:t>Youth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 smtClean="0"/>
              <a:t>Livelihood </a:t>
            </a:r>
            <a:r>
              <a:rPr lang="en-AU" sz="3600" dirty="0" smtClean="0"/>
              <a:t>+ Peace programme in </a:t>
            </a:r>
            <a:r>
              <a:rPr lang="en-AU" sz="3600" dirty="0" smtClean="0"/>
              <a:t>Honiara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6526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2018-02-27T02:00:00+00:00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763</Value>
      <Value>1626</Value>
      <Value>1107</Value>
      <Value>1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00097756</UndpProjectNo>
    <UndpDocStatus xmlns="1ed4137b-41b2-488b-8250-6d369ec27664">Final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SLB</TermName>
          <TermId xmlns="http://schemas.microsoft.com/office/infopath/2007/PartnerControls">a7c710dd-b3bf-47aa-a07e-bcc37a535625</TermId>
        </TermInfo>
      </Terms>
    </gc6531b704974d528487414686b72f6f>
    <_dlc_DocId xmlns="f1161f5b-24a3-4c2d-bc81-44cb9325e8ee">ATLASPDC-4-80344</_dlc_DocId>
    <_dlc_DocIdUrl xmlns="f1161f5b-24a3-4c2d-bc81-44cb9325e8ee">
      <Url>https://info.undp.org/docs/pdc/_layouts/DocIdRedir.aspx?ID=ATLASPDC-4-80344</Url>
      <Description>ATLASPDC-4-80344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EC9AD040-481D-4F3B-A6E6-F4E756CDF241}"/>
</file>

<file path=customXml/itemProps2.xml><?xml version="1.0" encoding="utf-8"?>
<ds:datastoreItem xmlns:ds="http://schemas.openxmlformats.org/officeDocument/2006/customXml" ds:itemID="{29DECDD0-06D9-4089-907C-EC04DE868F48}"/>
</file>

<file path=customXml/itemProps3.xml><?xml version="1.0" encoding="utf-8"?>
<ds:datastoreItem xmlns:ds="http://schemas.openxmlformats.org/officeDocument/2006/customXml" ds:itemID="{2E28D28D-A0C7-4184-95FB-90CF307A0BF8}"/>
</file>

<file path=customXml/itemProps4.xml><?xml version="1.0" encoding="utf-8"?>
<ds:datastoreItem xmlns:ds="http://schemas.openxmlformats.org/officeDocument/2006/customXml" ds:itemID="{317BFF1C-1C2F-4BAC-98F1-38256ED1B943}"/>
</file>

<file path=customXml/itemProps5.xml><?xml version="1.0" encoding="utf-8"?>
<ds:datastoreItem xmlns:ds="http://schemas.openxmlformats.org/officeDocument/2006/customXml" ds:itemID="{F90531E5-F0FD-4741-97A1-E5BE336C4F46}"/>
</file>

<file path=docProps/app.xml><?xml version="1.0" encoding="utf-8"?>
<Properties xmlns="http://schemas.openxmlformats.org/officeDocument/2006/extended-properties" xmlns:vt="http://schemas.openxmlformats.org/officeDocument/2006/docPropsVTypes">
  <TotalTime>15133</TotalTime>
  <Words>577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Times New Roman</vt:lpstr>
      <vt:lpstr>Wingdings</vt:lpstr>
      <vt:lpstr>Office Theme</vt:lpstr>
      <vt:lpstr>PBF Update  12 December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Outcome 2 Youth engaged in peace process w society &amp; leadership Output 2.3 Young women included in nation-wide peace building efforts</vt:lpstr>
      <vt:lpstr>Questions on Update ? </vt:lpstr>
      <vt:lpstr> Remaining Activities (Dec 2017)  </vt:lpstr>
      <vt:lpstr>  Budget update (Dec 2017)  </vt:lpstr>
      <vt:lpstr>Questions</vt:lpstr>
    </vt:vector>
  </TitlesOfParts>
  <Company>Department of Foreign Affairs and Trade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PBF Progress December  2017</dc:title>
  <dc:subject/>
  <dc:creator/>
  <cp:lastModifiedBy>Aguswandi</cp:lastModifiedBy>
  <cp:revision>113</cp:revision>
  <cp:lastPrinted>2017-07-19T01:03:31Z</cp:lastPrinted>
  <dcterms:created xsi:type="dcterms:W3CDTF">2015-05-26T02:24:09Z</dcterms:created>
  <dcterms:modified xsi:type="dcterms:W3CDTF">2017-12-11T21:56:49Z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1;#English|7f98b732-4b5b-4b70-ba90-a0eff09b5d2d</vt:lpwstr>
  </property>
  <property fmtid="{D5CDD505-2E9C-101B-9397-08002B2CF9AE}" pid="7" name="Operating Unit0">
    <vt:lpwstr>1626;#SLB|a7c710dd-b3bf-47aa-a07e-bcc37a535625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/>
  </property>
  <property fmtid="{D5CDD505-2E9C-101B-9397-08002B2CF9AE}" pid="13" name="_dlc_DocIdItemGuid">
    <vt:lpwstr>0534861b-b8fe-4166-a4dc-829cdc128a2e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